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66" r:id="rId5"/>
    <p:sldId id="268" r:id="rId6"/>
    <p:sldId id="278" r:id="rId7"/>
    <p:sldId id="269" r:id="rId8"/>
    <p:sldId id="277" r:id="rId9"/>
    <p:sldId id="270" r:id="rId10"/>
    <p:sldId id="271" r:id="rId11"/>
    <p:sldId id="272" r:id="rId12"/>
    <p:sldId id="273" r:id="rId13"/>
    <p:sldId id="274" r:id="rId14"/>
    <p:sldId id="265" r:id="rId15"/>
    <p:sldId id="275" r:id="rId16"/>
    <p:sldId id="290" r:id="rId17"/>
    <p:sldId id="280" r:id="rId18"/>
    <p:sldId id="287" r:id="rId19"/>
    <p:sldId id="288" r:id="rId20"/>
    <p:sldId id="289" r:id="rId21"/>
    <p:sldId id="281" r:id="rId22"/>
    <p:sldId id="282" r:id="rId23"/>
    <p:sldId id="283" r:id="rId24"/>
    <p:sldId id="285" r:id="rId25"/>
    <p:sldId id="276" r:id="rId26"/>
    <p:sldId id="284" r:id="rId27"/>
    <p:sldId id="291" r:id="rId28"/>
    <p:sldId id="292" r:id="rId29"/>
  </p:sldIdLst>
  <p:sldSz cx="18288000" cy="10287000"/>
  <p:notesSz cx="6858000" cy="9144000"/>
  <p:embeddedFontLst>
    <p:embeddedFont>
      <p:font typeface="Archivo Black" panose="020B0A03020202020B04" pitchFamily="34" charset="77"/>
      <p:regular r:id=""/>
    </p:embeddedFont>
    <p:embeddedFont>
      <p:font typeface="Avenir Book" panose="02000503020000020003" pitchFamily="2" charset="0"/>
      <p:regular r:id="rId30"/>
      <p:italic r:id="rId31"/>
    </p:embeddedFont>
    <p:embeddedFont>
      <p:font typeface="Garet Bold" pitchFamily="2" charset="77"/>
      <p:regular r:id=""/>
      <p:bold r:id="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0" autoAdjust="0"/>
    <p:restoredTop sz="94559" autoAdjust="0"/>
  </p:normalViewPr>
  <p:slideViewPr>
    <p:cSldViewPr>
      <p:cViewPr varScale="1">
        <p:scale>
          <a:sx n="79" d="100"/>
          <a:sy n="79" d="100"/>
        </p:scale>
        <p:origin x="280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85470" y="6394076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Advanced Machine Learning (06SM521-533)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7856229"/>
            <a:ext cx="7924800" cy="1339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 Bakr Rahman Shaik - 23-756-737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abubakrrahman.shaik@uzh.ch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 Asadov - 23-747-041 -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azizbek.asadov@uzh.ch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 Anthony Martin - 24-741-530 -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jaaylinanthony.martin@uzh.ch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0727" y="3807758"/>
            <a:ext cx="16038573" cy="22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761"/>
              </a:lnSpc>
              <a:spcBef>
                <a:spcPct val="0"/>
              </a:spcBef>
            </a:pPr>
            <a:r>
              <a:rPr lang="en-US" sz="7385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GENDE</a:t>
            </a:r>
            <a:r>
              <a:rPr lang="en-US" sz="7385" u="none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 CLASSIFICATION FROM AUDIO SIGNALS USING GNNS</a:t>
            </a:r>
          </a:p>
          <a:p>
            <a:pPr marL="0" lvl="0" indent="0" algn="r">
              <a:lnSpc>
                <a:spcPts val="5449"/>
              </a:lnSpc>
              <a:spcBef>
                <a:spcPct val="0"/>
              </a:spcBef>
            </a:pPr>
            <a:endParaRPr lang="en-US" sz="7385" u="none" spc="-583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37066-40D7-C45F-687D-2BA10B51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F82C-0036-3414-839D-19339E14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469322-C42E-335C-FD99-EED97AC3EC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B2AE17-E5F7-4C7A-4D92-91EE1898C1E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6754F29-50BF-4906-5DAC-9110DC437385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46FB49C-E0DF-304B-2692-B1DA4BD97758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Audio Feature Extraction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434B02-4D26-72DC-F98F-31582A05221B}"/>
              </a:ext>
            </a:extLst>
          </p:cNvPr>
          <p:cNvSpPr txBox="1"/>
          <p:nvPr/>
        </p:nvSpPr>
        <p:spPr>
          <a:xfrm>
            <a:off x="1028700" y="2171700"/>
            <a:ext cx="14592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	•	PTM selected: PANNs (Pretrained Audio Neural Networks)</a:t>
            </a:r>
          </a:p>
          <a:p>
            <a:r>
              <a:rPr lang="en-US" sz="4000" dirty="0"/>
              <a:t>	•	Alternatives: </a:t>
            </a:r>
            <a:r>
              <a:rPr lang="en-US" sz="4000" dirty="0" err="1"/>
              <a:t>VGGish</a:t>
            </a:r>
            <a:r>
              <a:rPr lang="en-US" sz="4000" dirty="0"/>
              <a:t>, </a:t>
            </a:r>
            <a:r>
              <a:rPr lang="en-US" sz="4000" dirty="0" err="1"/>
              <a:t>YAMNet</a:t>
            </a:r>
            <a:endParaRPr lang="en-US" sz="4000" dirty="0"/>
          </a:p>
          <a:p>
            <a:r>
              <a:rPr lang="en-US" sz="4000" dirty="0"/>
              <a:t>	•	Features extracted:</a:t>
            </a:r>
          </a:p>
          <a:p>
            <a:r>
              <a:rPr lang="en-US" sz="4000" dirty="0"/>
              <a:t>	•	Mel spectrogram</a:t>
            </a:r>
          </a:p>
          <a:p>
            <a:r>
              <a:rPr lang="en-US" sz="4000" dirty="0"/>
              <a:t>	•	Log-</a:t>
            </a:r>
            <a:r>
              <a:rPr lang="en-US" sz="4000" dirty="0" err="1"/>
              <a:t>mel</a:t>
            </a:r>
            <a:r>
              <a:rPr lang="en-US" sz="4000" dirty="0"/>
              <a:t> embeddings</a:t>
            </a:r>
          </a:p>
          <a:p>
            <a:r>
              <a:rPr lang="en-US" sz="4000" dirty="0"/>
              <a:t>	•	Tools: </a:t>
            </a:r>
            <a:r>
              <a:rPr lang="en-US" sz="4000" dirty="0" err="1"/>
              <a:t>librosa</a:t>
            </a:r>
            <a:r>
              <a:rPr lang="en-US" sz="4000" dirty="0"/>
              <a:t>, </a:t>
            </a:r>
            <a:r>
              <a:rPr lang="en-US" sz="4000" dirty="0" err="1"/>
              <a:t>panns</a:t>
            </a:r>
            <a:r>
              <a:rPr lang="en-US" sz="4000" dirty="0"/>
              <a:t>-inference, </a:t>
            </a:r>
            <a:r>
              <a:rPr lang="en-US" sz="4000" dirty="0" err="1"/>
              <a:t>tensorflow_hub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6876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D385-1268-43FA-6A11-DEDF412B1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97B66-DBA1-B99A-EED9-F29FE3458F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77CACA4-A8DF-71BB-89CB-4CB5872DB99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FF38BD9-59B2-BE2D-1956-9CAF97D71BE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11A10E8-B935-E556-972B-73748AE202CC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Graph Construction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20FFF4B-83AA-4811-8D8A-1F780C059606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Constructed graphs using k-Nearest Neighbors (</a:t>
            </a:r>
            <a:r>
              <a:rPr lang="en-US" sz="4000" dirty="0" err="1"/>
              <a:t>kNN</a:t>
            </a:r>
            <a:r>
              <a:rPr lang="en-US" sz="4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Nodes: audio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Edges: similarity (Euclidean distance between feature vectors)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Libraries: </a:t>
            </a:r>
            <a:r>
              <a:rPr lang="en-US" sz="4000" dirty="0" err="1"/>
              <a:t>torch_geometric</a:t>
            </a:r>
            <a:r>
              <a:rPr lang="en-US" sz="4000" dirty="0"/>
              <a:t>, </a:t>
            </a:r>
            <a:r>
              <a:rPr lang="en-US" sz="4000" dirty="0" err="1"/>
              <a:t>sklearn</a:t>
            </a:r>
            <a:endParaRPr lang="en-US" sz="4000" dirty="0"/>
          </a:p>
          <a:p>
            <a:endParaRPr lang="en-US" sz="4000" dirty="0"/>
          </a:p>
          <a:p>
            <a:r>
              <a:rPr lang="en-US" sz="4000" b="1" dirty="0"/>
              <a:t>Challenges</a:t>
            </a:r>
            <a:r>
              <a:rPr lang="en-US" sz="40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Dataset labels were unknown initially → required re-labeling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Feature normalization was needed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416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D666-2B95-926D-9D11-7710BCAD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7E3375-E870-026D-A09B-47BED04E9E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5C24BC-2AF7-E67B-4D52-FAE0932851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15EE1A-D15E-CAD0-AE93-2724317D9B6C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7944110-B1DB-6078-8B22-A4D513FBCE58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GNN Architectures Implemented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06C78E3-31F0-CA8E-1D05-CEA7982336FD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GCN (Graph Convolutional Network)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Spectral-based aggregation of neighbor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GAT (Graph Attention Network)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Attention-weighted neighbor feature aggregation</a:t>
            </a:r>
          </a:p>
          <a:p>
            <a:endParaRPr lang="en-US" sz="4000" dirty="0"/>
          </a:p>
          <a:p>
            <a:r>
              <a:rPr lang="en-US" sz="4000" dirty="0"/>
              <a:t>Both models used: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CrossEntropyLoss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Adam optimizer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Dropout for regularization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338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77C1-17A3-07E9-0955-E15BAC36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FFCE97-7EAD-6766-3AF8-3DD7F41916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EBADE9B-B3F3-BF0A-BAD5-DBF14D4B49C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6786F9-03BB-9856-8319-947ED69A968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99D297-2216-2772-5124-83D86DBF1BC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Used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392E76C-0ACC-EF60-D613-ECFE329852CA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Voice Gender Dataset (Kaggle)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3,168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21 engineered audio features (e.g., mean frequency, pitch, jitter)</a:t>
            </a:r>
          </a:p>
          <a:p>
            <a:endParaRPr lang="en-US" sz="4000" dirty="0"/>
          </a:p>
          <a:p>
            <a:r>
              <a:rPr lang="en-US" sz="4000" dirty="0"/>
              <a:t>Gender Recognition by Voice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16,000 raw audio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Used PANNs to extract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Had to filter out unknown labels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0017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68ECA9-B703-DCE7-648D-04DE76CA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21D6-6DCF-588D-7C45-5FCE89FA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EFF703-61D4-7112-AD84-56237C2CFB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317FB4-2BE8-3B99-8D3B-C8B2995853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74C7A1D-9652-9E0F-18E3-BDC9E28D2D0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B66C00E-1AF8-BF71-B026-84E1D1A25B7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0C3D86-E4B8-77B7-62BE-0610F4FA45A0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Primary Metric: </a:t>
            </a:r>
            <a:r>
              <a:rPr lang="en-US" sz="4000" b="1" dirty="0"/>
              <a:t>Accuracy</a:t>
            </a:r>
          </a:p>
          <a:p>
            <a:endParaRPr lang="en-US" sz="4000" b="1" dirty="0"/>
          </a:p>
          <a:p>
            <a:r>
              <a:rPr lang="en-US" sz="4000" dirty="0"/>
              <a:t>Additional Metrics: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Precision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Recall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F1-Score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Efficiency: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Training time per epoch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Convergence rate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3266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77649-1E87-9600-DCB4-AB1F70BB3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50E88E-77CB-7370-32E5-B1057B96C9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ED726F9-8986-50EB-D6D4-0D4E8D445C6A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1DBB3E-48EC-A625-4D75-5B097FCF8BA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73F4A45-67DF-E58F-FD6A-6C76F7504285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90A2-D90A-1B5B-24E8-A3C4F33C7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24" y="2019300"/>
            <a:ext cx="16734751" cy="71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1FD4A-AD88-E689-D4D3-78DF62C0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F29212-4F26-D90C-3667-CB38F372EA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55A89A-A61B-B91D-4ADF-3D107CCED2A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35BD0FF-D806-6746-A98D-6E41F97FC6E2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8AA41ED-64D7-74C8-F992-670B4ABDA93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24FCFC-6859-3E76-2E5F-6B824718F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27695"/>
              </p:ext>
            </p:extLst>
          </p:nvPr>
        </p:nvGraphicFramePr>
        <p:xfrm>
          <a:off x="1028700" y="2476500"/>
          <a:ext cx="12573000" cy="3101904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308585963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29473848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567566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69577621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810470035"/>
                    </a:ext>
                  </a:extLst>
                </a:gridCol>
              </a:tblGrid>
              <a:tr h="8175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Model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Accuracy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Precision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Recall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F1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009550"/>
                  </a:ext>
                </a:extLst>
              </a:tr>
              <a:tr h="11421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GCN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82.4%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dirty="0"/>
                        <a:t>81.2%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83.0%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82.0%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492715"/>
                  </a:ext>
                </a:extLst>
              </a:tr>
              <a:tr h="11421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GAT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84.6%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83.9%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84.8%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 dirty="0"/>
                        <a:t>84.3%</a:t>
                      </a:r>
                      <a:endParaRPr lang="en-US" sz="4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5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00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47DD-38CF-C0CC-E35A-D9AF690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E0B3A-91FF-8D65-76F8-9045A2243A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3756911-5D56-6016-6DD7-BD103C0606E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D9E6A7F-E4F3-D50C-66BF-33B9BF4E569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82B7C4-73B6-A428-D93B-7B59755B0ABD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0F6-D2FD-6E53-A212-4C56829EE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5" y="2281665"/>
            <a:ext cx="5418758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39093-2EDA-766B-AA82-874B9D37F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230" y="2281665"/>
            <a:ext cx="5511528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547E8-6EA7-7D8C-32C2-CD49E1DEE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5085" y="2281665"/>
            <a:ext cx="534637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0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C56D-DA47-563C-ED7C-0D45CACA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EE68FD-98D4-CFE0-4A76-86F42460A0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5ACCD4E-9EDB-ECF6-9BC9-BB0E2B2E098D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4898C1C-D8D6-FFF9-52E6-097D3555FD7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80D3D0-3C60-3485-3CAB-7EDA0E1B56D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8E272-C6B8-C7C1-BA43-B0D1895E4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73893"/>
            <a:ext cx="10401300" cy="662204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46E6623D-9DCB-0735-A295-45AC947048AD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 Audio Classification Performance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726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83313"/>
              </p:ext>
            </p:extLst>
          </p:nvPr>
        </p:nvGraphicFramePr>
        <p:xfrm>
          <a:off x="10407745" y="3089672"/>
          <a:ext cx="5891416" cy="4107655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Setting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Related Work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Methodology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Analysis &amp; Evaluation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Conclusion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6170726-2E72-D239-2562-4D14776C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453" y="1492854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6BB2-29A5-F648-8C91-B6CCC824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455A65-84C3-61B6-942C-4F420B6E9D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F0823A8-3A97-0333-6D2E-34AC5248CA2F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5A148E0-BADC-826E-ED35-12AF98E8D9B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59BDDE-06BB-1045-5940-B70A1EE9D3E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EB41734-1D00-1C68-4ABE-E17DF1357AFC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Base Model Performance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28467-1869-3A15-596E-F82D5E3E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83196"/>
            <a:ext cx="11315700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1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B8B3D-719B-51BB-137A-FAA37AC2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8856DD-B644-F25D-16E4-5B60D79E15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FFA8087-686C-67BC-F42C-DC3D47C5E61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A885F0D-30C0-D6F3-DBE7-02D3CE277195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C22109-A885-1FFC-1506-8C38AEC57C9D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BBAF0E5-41C3-5D43-66A2-E4DCB7DD5F60}"/>
              </a:ext>
            </a:extLst>
          </p:cNvPr>
          <p:cNvSpPr txBox="1"/>
          <p:nvPr/>
        </p:nvSpPr>
        <p:spPr>
          <a:xfrm>
            <a:off x="1028700" y="2171700"/>
            <a:ext cx="132207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Dataset imbalance: </a:t>
            </a:r>
            <a:r>
              <a:rPr lang="en-US" sz="4000" dirty="0"/>
              <a:t>more male than female samples</a:t>
            </a:r>
          </a:p>
          <a:p>
            <a:endParaRPr lang="en-US" sz="4000" dirty="0"/>
          </a:p>
          <a:p>
            <a:r>
              <a:rPr lang="en-US" sz="4000" dirty="0"/>
              <a:t>Graph construction without </a:t>
            </a:r>
            <a:r>
              <a:rPr lang="en-US" sz="4000" b="1" i="1" dirty="0"/>
              <a:t>original paper code</a:t>
            </a:r>
          </a:p>
          <a:p>
            <a:endParaRPr lang="en-US" sz="4000" dirty="0"/>
          </a:p>
          <a:p>
            <a:r>
              <a:rPr lang="en-US" sz="4000" dirty="0"/>
              <a:t>PTM outputs were large → required dimensionality reduction</a:t>
            </a:r>
          </a:p>
          <a:p>
            <a:endParaRPr lang="en-US" sz="4000" dirty="0"/>
          </a:p>
          <a:p>
            <a:r>
              <a:rPr lang="en-US" sz="4000" dirty="0"/>
              <a:t>Hardware limitations for training GNNs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4751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2DB2-5B42-77B8-775C-37E96E0D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B0EF2B-0872-705B-E470-900174E69C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6EA204-A939-A810-8D45-B05CF9347DA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30A2E5-30EC-371A-D7DD-778D8E50739E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280705-FAE1-9837-3119-72879DFA2732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&amp; Observations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8066A6-2AF3-D09C-21FC-8FAAAACF6D85}"/>
              </a:ext>
            </a:extLst>
          </p:cNvPr>
          <p:cNvSpPr txBox="1"/>
          <p:nvPr/>
        </p:nvSpPr>
        <p:spPr>
          <a:xfrm>
            <a:off x="1028700" y="2171700"/>
            <a:ext cx="132207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Audio features do encode gender-specific traits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Graph-based methods can capture cross-sample patterns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Attention mechanism in GAT helps focus on relevant neighbors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Need better labeling and more 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413259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4EEE5-A94C-A75D-AB70-2C1B73962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C419CB-6E17-C7FC-BB84-D04C91D5D70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C1CFBC-2CEF-7D5A-5F65-D1FA18C63391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243642D-5733-3317-DC81-B62E139288BF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F75CE67-BF69-9BD1-BA28-7BE17AA02503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to 2D Classifiers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33F100-587B-08DC-24CA-E99061B89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16874"/>
              </p:ext>
            </p:extLst>
          </p:nvPr>
        </p:nvGraphicFramePr>
        <p:xfrm>
          <a:off x="1028700" y="2249342"/>
          <a:ext cx="13030200" cy="5305736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57497116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591214364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63022918"/>
                    </a:ext>
                  </a:extLst>
                </a:gridCol>
              </a:tblGrid>
              <a:tr h="63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Model Type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Pros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Cons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139274"/>
                  </a:ext>
                </a:extLst>
              </a:tr>
              <a:tr h="2302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CNN/RNN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Fast, good for local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Ignores sample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538789"/>
                  </a:ext>
                </a:extLst>
              </a:tr>
              <a:tr h="2302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GNN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Models inter-sample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dirty="0"/>
                        <a:t>Slower, harder to tune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58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494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EEB5-8648-BFEB-5E96-43E8093D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80A4C1-3B7E-1C7E-B4A8-C5307BE448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CE153B-2E49-2D0C-A1BA-F5B96283C3B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EB54254-190C-8F6A-F4BA-646686AB3491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7606059-62D4-1EB3-B8A2-AC641AF1264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to 2D Classifiers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832C-8E3E-9D2E-1AA5-C1DDE085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019300"/>
            <a:ext cx="12590872" cy="75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F0C7-F7E3-5BD7-162D-9FD0C837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020232-C971-DE0F-870C-D8C017E40C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8FC56A-851A-148B-2E02-8FE4DCD64EDE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D99D8A7-6AAE-8924-8A6E-B4CED8F924CA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DA1E6C7-01F2-75C0-A727-51A0991416A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839D321-AFC9-E45C-2752-024DCC61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0829-FA46-2A8D-6F5B-7B6326B0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1CD4C5-CFD3-A30A-A9AC-CE7A3C6F03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728B77B-81B0-4846-4721-6D193B07FEF6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4CCC6F-E59C-5C9D-A1DE-E26FC434B8D6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07D1CD5-40D7-007D-2CA5-21101AC9E06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9FB30FB1-EDEB-40EB-82C6-16DB0EA4F70D}"/>
              </a:ext>
            </a:extLst>
          </p:cNvPr>
          <p:cNvSpPr txBox="1"/>
          <p:nvPr/>
        </p:nvSpPr>
        <p:spPr>
          <a:xfrm>
            <a:off x="1028700" y="2171700"/>
            <a:ext cx="14592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Test </a:t>
            </a:r>
            <a:r>
              <a:rPr lang="en-US" sz="4000" b="1" dirty="0"/>
              <a:t>multiple PTMs</a:t>
            </a:r>
            <a:r>
              <a:rPr lang="en-US" sz="4000" dirty="0"/>
              <a:t> and compare feature embeddings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Extend to </a:t>
            </a:r>
            <a:r>
              <a:rPr lang="en-US" sz="4000" b="1" dirty="0"/>
              <a:t>multi-class classification</a:t>
            </a:r>
            <a:r>
              <a:rPr lang="en-US" sz="4000" dirty="0"/>
              <a:t> (e.g., age, accent, emotion)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Introduce </a:t>
            </a:r>
            <a:r>
              <a:rPr lang="en-US" sz="4000" b="1" dirty="0"/>
              <a:t>self-supervised pretraining</a:t>
            </a:r>
            <a:r>
              <a:rPr lang="en-US" sz="4000" dirty="0"/>
              <a:t> on audio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Evaluate robustness on noisy or real-world recordings</a:t>
            </a:r>
          </a:p>
        </p:txBody>
      </p:sp>
    </p:spTree>
    <p:extLst>
      <p:ext uri="{BB962C8B-B14F-4D97-AF65-F5344CB8AC3E}">
        <p14:creationId xmlns:p14="http://schemas.microsoft.com/office/powerpoint/2010/main" val="6094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A61B-075F-6603-3B5F-1DFEE114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AB5734-5431-72AA-538B-F7CF30B322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584C4A-7FAD-0500-DFF8-ECCD07FEF55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4893F84-D271-5042-CF47-A1AA3F0E0D3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1CA6CB3-054A-7418-0684-87A4B540B30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1B70058-8876-C554-68E8-48BD2A99923F}"/>
              </a:ext>
            </a:extLst>
          </p:cNvPr>
          <p:cNvSpPr txBox="1"/>
          <p:nvPr/>
        </p:nvSpPr>
        <p:spPr>
          <a:xfrm>
            <a:off x="1028700" y="2171700"/>
            <a:ext cx="145923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GNNs work well</a:t>
            </a:r>
            <a:r>
              <a:rPr lang="en-US" sz="4000" dirty="0"/>
              <a:t> for audio-based gender classification</a:t>
            </a:r>
          </a:p>
          <a:p>
            <a:r>
              <a:rPr lang="en-US" sz="4000" b="1" dirty="0" err="1"/>
              <a:t>GraphSAGE</a:t>
            </a:r>
            <a:r>
              <a:rPr lang="en-US" sz="4000" b="1" dirty="0"/>
              <a:t> + </a:t>
            </a:r>
            <a:r>
              <a:rPr lang="en-US" sz="4000" b="1" dirty="0" err="1"/>
              <a:t>VGGish</a:t>
            </a:r>
            <a:r>
              <a:rPr lang="en-US" sz="4000" dirty="0"/>
              <a:t> delivered the best performance</a:t>
            </a:r>
          </a:p>
          <a:p>
            <a:r>
              <a:rPr lang="en-US" sz="4000" b="1" dirty="0"/>
              <a:t>Pretrained models (PTMs)</a:t>
            </a:r>
            <a:r>
              <a:rPr lang="en-US" sz="4000" dirty="0"/>
              <a:t> are key to feature quality</a:t>
            </a:r>
          </a:p>
          <a:p>
            <a:r>
              <a:rPr lang="en-US" sz="4000" b="1" dirty="0"/>
              <a:t>GAT</a:t>
            </a:r>
            <a:r>
              <a:rPr lang="en-US" sz="4000" dirty="0"/>
              <a:t> captures complex patterns via attention</a:t>
            </a:r>
          </a:p>
          <a:p>
            <a:r>
              <a:rPr lang="en-US" sz="4000" b="1" dirty="0"/>
              <a:t>Baseline models</a:t>
            </a:r>
            <a:r>
              <a:rPr lang="en-US" sz="4000" dirty="0"/>
              <a:t> are strong, but GNNs offer better scalability</a:t>
            </a:r>
          </a:p>
          <a:p>
            <a:endParaRPr lang="en-US" sz="4000" dirty="0"/>
          </a:p>
          <a:p>
            <a:r>
              <a:rPr lang="en-US" sz="4000" b="1" dirty="0"/>
              <a:t>And we implemented 3 PTMs and 3 GNNs!</a:t>
            </a:r>
          </a:p>
        </p:txBody>
      </p:sp>
    </p:spTree>
    <p:extLst>
      <p:ext uri="{BB962C8B-B14F-4D97-AF65-F5344CB8AC3E}">
        <p14:creationId xmlns:p14="http://schemas.microsoft.com/office/powerpoint/2010/main" val="1651612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8AB42-5DD6-5284-E166-FC00FCBB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46A2C6-FB40-9B8D-3DAE-B2A96AE79F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0CE582D-BE60-740D-CE6E-DF5047FE2725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C0E53A4-6E29-4168-AE62-41435FCDF55C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CF8AB60-237F-F34C-44C2-CA9E0BC892EB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2CA9476-11E6-D4AD-2F9D-1AC5D70B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3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105E-681F-CAF9-E7A4-D049F800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8D566A-130E-73A3-D77C-7C4D2885CA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33DFC36-E44B-C9D3-D23E-19F2FD56271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3DC73DB-BEB4-886C-8F19-8ADD14356896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F0D5900-F60E-5A83-A867-AAA7FE787FF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9BBE388-9E7C-8F9E-740C-39B02543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4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71700"/>
            <a:ext cx="117729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Gender classification real-world applications:</a:t>
            </a:r>
          </a:p>
          <a:p>
            <a:endParaRPr lang="en-US" sz="4000" dirty="0"/>
          </a:p>
          <a:p>
            <a:r>
              <a:rPr lang="en-US" sz="4000" b="1" dirty="0"/>
              <a:t>Security systems</a:t>
            </a:r>
            <a:r>
              <a:rPr lang="en-US" sz="4000" dirty="0"/>
              <a:t> (e.g., voice authentication)</a:t>
            </a:r>
          </a:p>
          <a:p>
            <a:r>
              <a:rPr lang="en-US" sz="4000" b="1" dirty="0"/>
              <a:t>Healthcare</a:t>
            </a:r>
            <a:r>
              <a:rPr lang="en-US" sz="4000" dirty="0"/>
              <a:t> (e.g., telemonitoring)</a:t>
            </a:r>
          </a:p>
          <a:p>
            <a:r>
              <a:rPr lang="en-US" sz="4000" b="1" dirty="0"/>
              <a:t>Human-computer interaction</a:t>
            </a:r>
            <a:r>
              <a:rPr lang="en-US" sz="4000" dirty="0"/>
              <a:t> (personalized experiences)</a:t>
            </a:r>
          </a:p>
          <a:p>
            <a:endParaRPr lang="en-US" sz="4000" dirty="0"/>
          </a:p>
          <a:p>
            <a:r>
              <a:rPr lang="en-US" sz="4000" dirty="0"/>
              <a:t>Recent literature (Sensors 2024) showed GNNs excel in audio-based classification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97C8-49A8-9246-BE55-1C3F9133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E4B9F-E9F4-ADF0-5886-875AC8C757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C79140-233A-5FCB-DC83-F68F10FCCA3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F8676F8-2A4C-ECB8-0755-1433E8C441C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22D750-70D6-F1B7-1595-4269F39C8FFA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20D9F5-3CAF-A07C-2F0C-B371C7CC494C}"/>
              </a:ext>
            </a:extLst>
          </p:cNvPr>
          <p:cNvSpPr txBox="1"/>
          <p:nvPr/>
        </p:nvSpPr>
        <p:spPr>
          <a:xfrm>
            <a:off x="1028700" y="2171700"/>
            <a:ext cx="117729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Gender classification real-world applications: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Security systems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voice authentication)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Healthcare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telemonitoring)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Human-computer interaction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(personalized experiences)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Recent literature (Sensors 2024) showed GNNs excel in audio-based classification</a:t>
            </a:r>
          </a:p>
          <a:p>
            <a:endParaRPr lang="en-US" sz="4000" dirty="0"/>
          </a:p>
          <a:p>
            <a:r>
              <a:rPr lang="en-US" sz="4000" b="1" dirty="0"/>
              <a:t>Main Objective</a:t>
            </a:r>
            <a:r>
              <a:rPr lang="en-US" sz="4000" dirty="0"/>
              <a:t>: Evaluate and compare 3 GNN and implement 3 PTMs architectures on this task</a:t>
            </a:r>
          </a:p>
        </p:txBody>
      </p:sp>
    </p:spTree>
    <p:extLst>
      <p:ext uri="{BB962C8B-B14F-4D97-AF65-F5344CB8AC3E}">
        <p14:creationId xmlns:p14="http://schemas.microsoft.com/office/powerpoint/2010/main" val="213186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119-86EE-DC77-5EFE-07AD0293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A9DA59-A2F4-7F35-09B3-3F5A550C52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35BFFA-B9F0-180E-78CA-8C241198E05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F124C4A-01D1-8520-42CA-10E98A5591C5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85B7CB6-23C6-122C-8872-79C1CD550AB8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B6D210-D728-49E1-CA61-A2A542C5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C458-802B-128A-C598-FF75805B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1C4972-617A-E60E-F450-B6F39AF3D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267D5B9-250B-0306-6487-5AB83724C48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F699DA-CAEB-DDEF-8917-CF6BE702731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A60FF7-9E76-C7AD-4A23-1B29398074A6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1CE05D-71E8-568E-8570-F7D5D84BA46F}"/>
              </a:ext>
            </a:extLst>
          </p:cNvPr>
          <p:cNvSpPr txBox="1"/>
          <p:nvPr/>
        </p:nvSpPr>
        <p:spPr>
          <a:xfrm>
            <a:off x="1028700" y="2171700"/>
            <a:ext cx="1459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Graph-Based Audio Classification Using Pre-Trained Models and Graph Neural Networks (Castro-Ospina et al. 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AA3C2-4F77-F870-A3ED-399185257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686940"/>
            <a:ext cx="9029700" cy="59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0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9265-D942-D121-4B4D-286FEC37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649C61-B1EE-17ED-4EC3-A0CB867AC7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452AB6-1A90-1593-55B4-7B157CCC7147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B6A66EA-819E-9BDC-548F-35EE20AFD09E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1014D13-E7F9-2DB4-6D2C-478F8286E7FF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EA2FC3-5F78-5BB1-82A0-AF5AC329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D4549-2FDC-58E3-4937-9453C97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BF7B08-1AAA-BE07-0F1E-871D9BBE37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4C550C-1CA4-ABB4-D20A-46374045139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A4F8E5E-C8B0-253C-DED5-5846786530C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EB64AE-1037-0CE6-BB60-DB6E2B8576DE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1A07C1-ECF9-51EA-7580-61F382233237}"/>
              </a:ext>
            </a:extLst>
          </p:cNvPr>
          <p:cNvSpPr txBox="1"/>
          <p:nvPr/>
        </p:nvSpPr>
        <p:spPr>
          <a:xfrm>
            <a:off x="1028700" y="2171700"/>
            <a:ext cx="14592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We split our pipeline into 4 major stages:</a:t>
            </a:r>
          </a:p>
          <a:p>
            <a:endParaRPr lang="en-US" sz="4000" dirty="0"/>
          </a:p>
          <a:p>
            <a:r>
              <a:rPr lang="en-US" sz="4000" dirty="0"/>
              <a:t>	1.	</a:t>
            </a:r>
            <a:r>
              <a:rPr lang="en-US" sz="4000" b="1" dirty="0"/>
              <a:t>Audio Feature Extraction</a:t>
            </a:r>
            <a:r>
              <a:rPr lang="en-US" sz="4000" dirty="0"/>
              <a:t> using pre-trained models</a:t>
            </a:r>
          </a:p>
          <a:p>
            <a:r>
              <a:rPr lang="en-US" sz="4000" dirty="0"/>
              <a:t>	2.	</a:t>
            </a:r>
            <a:r>
              <a:rPr lang="en-US" sz="4000" b="1" dirty="0"/>
              <a:t>Graph Construction</a:t>
            </a:r>
            <a:r>
              <a:rPr lang="en-US" sz="4000" dirty="0"/>
              <a:t> based on extracted features</a:t>
            </a:r>
          </a:p>
          <a:p>
            <a:r>
              <a:rPr lang="en-US" sz="4000" dirty="0"/>
              <a:t>	3.	</a:t>
            </a:r>
            <a:r>
              <a:rPr lang="en-US" sz="4000" b="1" dirty="0"/>
              <a:t>GNN Model Training</a:t>
            </a:r>
            <a:r>
              <a:rPr lang="en-US" sz="4000" dirty="0"/>
              <a:t> (GCN, GAT)</a:t>
            </a:r>
          </a:p>
          <a:p>
            <a:r>
              <a:rPr lang="en-US" sz="4000" dirty="0"/>
              <a:t>	4.	Evaluation using standard </a:t>
            </a:r>
            <a:r>
              <a:rPr lang="en-US" sz="4000" b="1" dirty="0"/>
              <a:t>classification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142403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670</Words>
  <Application>Microsoft Macintosh PowerPoint</Application>
  <PresentationFormat>Custom</PresentationFormat>
  <Paragraphs>155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Avenir Book</vt:lpstr>
      <vt:lpstr>Arial</vt:lpstr>
      <vt:lpstr>Garet Bold</vt:lpstr>
      <vt:lpstr>Archivo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from Audio Signals using GNNs</dc:title>
  <cp:lastModifiedBy>Azizbek Asadov</cp:lastModifiedBy>
  <cp:revision>11</cp:revision>
  <dcterms:created xsi:type="dcterms:W3CDTF">2006-08-16T00:00:00Z</dcterms:created>
  <dcterms:modified xsi:type="dcterms:W3CDTF">2025-07-12T21:52:54Z</dcterms:modified>
  <dc:identifier>DAGs_YvrfM0</dc:identifier>
</cp:coreProperties>
</file>